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4"/>
  </p:notesMasterIdLst>
  <p:sldIdLst>
    <p:sldId id="261" r:id="rId2"/>
    <p:sldId id="271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1" r:id="rId12"/>
    <p:sldId id="282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309" autoAdjust="0"/>
    <p:restoredTop sz="90929"/>
  </p:normalViewPr>
  <p:slideViewPr>
    <p:cSldViewPr>
      <p:cViewPr varScale="1">
        <p:scale>
          <a:sx n="148" d="100"/>
          <a:sy n="148" d="100"/>
        </p:scale>
        <p:origin x="2052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9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E312D080-BAE3-47F3-AA63-49EED733C7A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2F3BD09E-506C-41D1-9F10-151F6FB3B49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8A313410-8D4D-4592-987C-A333E4C0C24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F38402E0-4E15-4B48-8C0B-E2AE7B9FCB9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185E81D4-9C17-4C73-A73C-0514AA24904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271" name="Rectangle 7">
            <a:extLst>
              <a:ext uri="{FF2B5EF4-FFF2-40B4-BE49-F238E27FC236}">
                <a16:creationId xmlns:a16="http://schemas.microsoft.com/office/drawing/2014/main" id="{66572C24-C276-4E24-871E-928D52375C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7A93CFC-BB35-4A97-BE32-8CF3C0EF6B4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CF3936BE-1E62-4EAA-8D4E-103CE7F1B3B6}"/>
              </a:ext>
            </a:extLst>
          </p:cNvPr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2C6E3B7B-2A2B-452C-89AC-13D112903E6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>
                <a:extLst>
                  <a:ext uri="{FF2B5EF4-FFF2-40B4-BE49-F238E27FC236}">
                    <a16:creationId xmlns:a16="http://schemas.microsoft.com/office/drawing/2014/main" id="{129CF247-338A-4CE7-9B70-086AFA3C25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3" name="Rectangle 5">
                <a:extLst>
                  <a:ext uri="{FF2B5EF4-FFF2-40B4-BE49-F238E27FC236}">
                    <a16:creationId xmlns:a16="http://schemas.microsoft.com/office/drawing/2014/main" id="{0E5CDC8F-ECD2-4D62-B7C6-7340293813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6" name="Group 6">
              <a:extLst>
                <a:ext uri="{FF2B5EF4-FFF2-40B4-BE49-F238E27FC236}">
                  <a16:creationId xmlns:a16="http://schemas.microsoft.com/office/drawing/2014/main" id="{B3E609F0-FFDE-4242-9026-ADAA0715C98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>
                <a:extLst>
                  <a:ext uri="{FF2B5EF4-FFF2-40B4-BE49-F238E27FC236}">
                    <a16:creationId xmlns:a16="http://schemas.microsoft.com/office/drawing/2014/main" id="{F9D0B8EA-47BC-4F3F-84CD-7AEE6F067D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" name="Rectangle 8">
                <a:extLst>
                  <a:ext uri="{FF2B5EF4-FFF2-40B4-BE49-F238E27FC236}">
                    <a16:creationId xmlns:a16="http://schemas.microsoft.com/office/drawing/2014/main" id="{CC350702-70D9-4375-A209-4C67DBA2AA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7" name="Rectangle 9">
              <a:extLst>
                <a:ext uri="{FF2B5EF4-FFF2-40B4-BE49-F238E27FC236}">
                  <a16:creationId xmlns:a16="http://schemas.microsoft.com/office/drawing/2014/main" id="{171D54EB-B3DA-44A3-A1C7-9484BFB33E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" name="Rectangle 10">
              <a:extLst>
                <a:ext uri="{FF2B5EF4-FFF2-40B4-BE49-F238E27FC236}">
                  <a16:creationId xmlns:a16="http://schemas.microsoft.com/office/drawing/2014/main" id="{0DD04933-A506-46D0-86C9-43429F5C60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" name="Rectangle 11">
              <a:extLst>
                <a:ext uri="{FF2B5EF4-FFF2-40B4-BE49-F238E27FC236}">
                  <a16:creationId xmlns:a16="http://schemas.microsoft.com/office/drawing/2014/main" id="{24FFF3FE-8737-4EB4-8DB3-F97340CFE69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820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820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id="{419C52A6-D5F1-4BAF-AE18-2418F592C2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id="{7C6A2709-9332-4951-A93F-BC9DAF2B98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6" name="Rectangle 16">
            <a:extLst>
              <a:ext uri="{FF2B5EF4-FFF2-40B4-BE49-F238E27FC236}">
                <a16:creationId xmlns:a16="http://schemas.microsoft.com/office/drawing/2014/main" id="{E401B2DE-11DA-47F8-9484-EE4B8B70E2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C6280D6-F1A6-4F58-A8BF-C305D9B8EA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6631636"/>
      </p:ext>
    </p:extLst>
  </p:cSld>
  <p:clrMapOvr>
    <a:masterClrMapping/>
  </p:clrMapOvr>
  <p:transition spd="med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AC6B974C-8BE8-4F2F-81C2-F458B4DF2E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78A4505A-E4D1-455B-9D86-F5E0CFD21A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9ABB312D-D2E6-4748-8BB2-8D55C3226A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1DB337-DF34-455B-86BA-2E47EAB453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0209243"/>
      </p:ext>
    </p:extLst>
  </p:cSld>
  <p:clrMapOvr>
    <a:masterClrMapping/>
  </p:clrMapOvr>
  <p:transition spd="med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2020B67A-1E51-4B62-82F2-610B434509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03C361D8-55B0-4F25-9FC6-5DEF735E41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5D95807A-2A97-4ACB-B8CE-27B6F62A0B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DC5D93-D84B-4CD3-91E0-CA9E099D53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172722"/>
      </p:ext>
    </p:extLst>
  </p:cSld>
  <p:clrMapOvr>
    <a:masterClrMapping/>
  </p:clrMapOvr>
  <p:transition spd="med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BBFC1470-FA70-482F-8B39-EAD83706E0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7E90B805-9578-4CE7-B92E-B739F3D4EF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9BAFE3B5-B0FF-4CF4-8EDA-0DFC0AAD31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7BF84F-382E-412B-A8A3-8B38BF696A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6305547"/>
      </p:ext>
    </p:extLst>
  </p:cSld>
  <p:clrMapOvr>
    <a:masterClrMapping/>
  </p:clrMapOvr>
  <p:transition spd="med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D27ADCF2-191C-406B-82B3-506400B51A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A5E55804-FF15-40E0-AA7A-A652504073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AA30037F-33FD-4ACF-BB7A-C2BC5D646A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AC0054-90DA-44EE-945B-B9053BF224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1475595"/>
      </p:ext>
    </p:extLst>
  </p:cSld>
  <p:clrMapOvr>
    <a:masterClrMapping/>
  </p:clrMapOvr>
  <p:transition spd="med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E038055E-5BF7-4A16-AA33-B469FA9003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62A84B01-063B-416C-A912-4CCD8A1A126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C87F0854-3DA6-41B6-BFC5-7CCEF7C752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77236-4515-44A3-B62A-3ED440F202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9431542"/>
      </p:ext>
    </p:extLst>
  </p:cSld>
  <p:clrMapOvr>
    <a:masterClrMapping/>
  </p:clrMapOvr>
  <p:transition spd="med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7A4953F4-6A76-4D21-8196-A5C688C7E2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6FEBA941-F9A8-4929-B9D4-F3913D140D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4FC8CE34-6AE8-4ED5-858A-DD96C65C74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C03DC3-01B4-40DB-8D43-F018032564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2400738"/>
      </p:ext>
    </p:extLst>
  </p:cSld>
  <p:clrMapOvr>
    <a:masterClrMapping/>
  </p:clrMapOvr>
  <p:transition spd="med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>
            <a:extLst>
              <a:ext uri="{FF2B5EF4-FFF2-40B4-BE49-F238E27FC236}">
                <a16:creationId xmlns:a16="http://schemas.microsoft.com/office/drawing/2014/main" id="{EC1BE417-07E8-4428-8B5E-DEC1F5C9A31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3941739E-FA61-4FEB-870A-AA1A34DE8F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636C824D-7E0D-4B2E-A402-75FC4082FB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2ED84C-DBFB-49B1-9932-75F8FCD4B0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8309381"/>
      </p:ext>
    </p:extLst>
  </p:cSld>
  <p:clrMapOvr>
    <a:masterClrMapping/>
  </p:clrMapOvr>
  <p:transition spd="med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>
            <a:extLst>
              <a:ext uri="{FF2B5EF4-FFF2-40B4-BE49-F238E27FC236}">
                <a16:creationId xmlns:a16="http://schemas.microsoft.com/office/drawing/2014/main" id="{A781B21B-CE03-4F85-9CC7-4F68CFF4CBB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DE59C609-5A21-416C-B507-FDD9589D3A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D94974F6-C34A-4980-BCC2-5CF27D7D3D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54CA40-3ED1-4E58-8F3D-C29007AD45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3503722"/>
      </p:ext>
    </p:extLst>
  </p:cSld>
  <p:clrMapOvr>
    <a:masterClrMapping/>
  </p:clrMapOvr>
  <p:transition spd="med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2731F5C0-D0E7-4E49-8045-DC33122E6D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14229748-13E0-44A1-A077-31A19A6081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8A889F3D-683C-4628-AD12-DC4959E734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CE1AA8-0A9E-40B0-A6E7-9404E1389D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6556215"/>
      </p:ext>
    </p:extLst>
  </p:cSld>
  <p:clrMapOvr>
    <a:masterClrMapping/>
  </p:clrMapOvr>
  <p:transition spd="med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C3F95A63-019B-490E-9790-FC9FE72A87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D2F0F4FB-6101-4369-97A0-8B484A8ABC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3C764E39-42B5-4953-9C23-1AD58FE395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7E65B7-B9B5-4BED-A992-E88B167421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4310971"/>
      </p:ext>
    </p:extLst>
  </p:cSld>
  <p:clrMapOvr>
    <a:masterClrMapping/>
  </p:clrMapOvr>
  <p:transition spd="med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99D02CC-9D89-4BD7-89F9-EB91D9E5D952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78D59C9-3BAC-4AC4-8388-95744E57F450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E75610D-F579-45F2-8307-288BFD9F34A7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9679EDA-734A-4A08-9A80-03895CBACB7B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B53AE9F1-00D7-46B0-BDAA-C2D777D6E1E4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B69A116C-6E5D-4E85-A473-5FD8C6A49364}"/>
              </a:ext>
            </a:extLst>
          </p:cNvPr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B4433409-F117-4FA7-A429-1597C50ADC72}"/>
              </a:ext>
            </a:extLst>
          </p:cNvPr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id="{BC809079-2D8B-42A5-B07A-0EEBDC8CC3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4" name="Rectangle 10">
            <a:extLst>
              <a:ext uri="{FF2B5EF4-FFF2-40B4-BE49-F238E27FC236}">
                <a16:creationId xmlns:a16="http://schemas.microsoft.com/office/drawing/2014/main" id="{6AE9D8D7-E30E-4B86-AF72-4517DAC767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179" name="Rectangle 11">
            <a:extLst>
              <a:ext uri="{FF2B5EF4-FFF2-40B4-BE49-F238E27FC236}">
                <a16:creationId xmlns:a16="http://schemas.microsoft.com/office/drawing/2014/main" id="{904C750A-4A66-4D62-A9C1-1F5B5FEF4BD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180" name="Rectangle 12">
            <a:extLst>
              <a:ext uri="{FF2B5EF4-FFF2-40B4-BE49-F238E27FC236}">
                <a16:creationId xmlns:a16="http://schemas.microsoft.com/office/drawing/2014/main" id="{7845CCF4-DD63-4508-BA6C-6ECAB1FE689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181" name="Rectangle 13">
            <a:extLst>
              <a:ext uri="{FF2B5EF4-FFF2-40B4-BE49-F238E27FC236}">
                <a16:creationId xmlns:a16="http://schemas.microsoft.com/office/drawing/2014/main" id="{E8E58966-BAB9-4651-8F4B-6785AE630E5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E32A4880-F318-429C-A7D4-A509C1395A68}" type="slidenum">
              <a:rPr lang="en-US" altLang="en-US"/>
              <a:pPr/>
              <a:t>‹#›</a:t>
            </a:fld>
            <a:endParaRPr lang="en-US" altLang="en-US"/>
          </a:p>
        </p:txBody>
      </p:sp>
      <p:graphicFrame>
        <p:nvGraphicFramePr>
          <p:cNvPr id="1038" name="Object 14">
            <a:extLst>
              <a:ext uri="{FF2B5EF4-FFF2-40B4-BE49-F238E27FC236}">
                <a16:creationId xmlns:a16="http://schemas.microsoft.com/office/drawing/2014/main" id="{86D68C07-CF67-4400-848A-B8B3B99EB5D2}"/>
              </a:ext>
            </a:extLst>
          </p:cNvPr>
          <p:cNvGraphicFramePr>
            <a:graphicFrameLocks noChangeAspect="1"/>
          </p:cNvGraphicFramePr>
          <p:nvPr userDrawn="1"/>
        </p:nvGraphicFramePr>
        <p:xfrm>
          <a:off x="4289425" y="5943600"/>
          <a:ext cx="56356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Picture (32-bit)" r:id="rId14" imgW="4743360" imgH="6410160" progId="MetafileCompanion32.Picture.1">
                  <p:embed/>
                </p:oleObj>
              </mc:Choice>
              <mc:Fallback>
                <p:oleObj name="Picture (32-bit)" r:id="rId14" imgW="4743360" imgH="6410160" progId="MetafileCompanion32.Picture.1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9425" y="5943600"/>
                        <a:ext cx="563563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rand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28CBBBF-F62A-40BF-BE41-1F416F8404B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67640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altLang="en-US" dirty="0"/>
              <a:t>Future Super Tech Inc.</a:t>
            </a:r>
            <a:br>
              <a:rPr lang="en-US" altLang="en-US" dirty="0"/>
            </a:br>
            <a:r>
              <a:rPr lang="en-US" altLang="en-US" i="1" dirty="0"/>
              <a:t>Student Coaching Slides</a:t>
            </a:r>
          </a:p>
        </p:txBody>
      </p:sp>
      <p:graphicFrame>
        <p:nvGraphicFramePr>
          <p:cNvPr id="4099" name="Object 5">
            <a:extLst>
              <a:ext uri="{FF2B5EF4-FFF2-40B4-BE49-F238E27FC236}">
                <a16:creationId xmlns:a16="http://schemas.microsoft.com/office/drawing/2014/main" id="{1C5641F7-ED66-49CB-AF48-C5A6691CA6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81400" y="3886200"/>
          <a:ext cx="1920875" cy="2595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Picture (32-bit)" r:id="rId3" imgW="4743360" imgH="6410160" progId="MetafileCompanion32.Picture.1">
                  <p:embed/>
                </p:oleObj>
              </mc:Choice>
              <mc:Fallback>
                <p:oleObj name="Picture (32-bit)" r:id="rId3" imgW="4743360" imgH="6410160" progId="MetafileCompanion32.Picture.1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886200"/>
                        <a:ext cx="1920875" cy="2595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F5017F19-007B-4C81-93D6-94BCF2D58F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Question 3:</a:t>
            </a:r>
            <a:br>
              <a:rPr lang="en-US" altLang="en-US"/>
            </a:br>
            <a:r>
              <a:rPr lang="en-US" altLang="en-US"/>
              <a:t>Hypothesis Testing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BA317F28-265A-4914-A754-C8170C06CF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H</a:t>
            </a:r>
            <a:r>
              <a:rPr lang="en-US" altLang="en-US" b="1" baseline="-25000"/>
              <a:t>o</a:t>
            </a:r>
            <a:r>
              <a:rPr lang="en-US" altLang="en-US"/>
              <a:t>: Population proportion = 1/3 (Amnesty International‘s claim)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Normal approximation to binomial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H</a:t>
            </a:r>
            <a:r>
              <a:rPr lang="en-US" altLang="en-US" b="1" baseline="-25000"/>
              <a:t>1</a:t>
            </a:r>
            <a:r>
              <a:rPr lang="en-US" altLang="en-US"/>
              <a:t> is one-tail if Minister of Commerce wins debate only when proportion is less than 1/3. Otherwise, it is two-tail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Sample proportion = number of political prisoners/sample size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A834371F-4DA4-455F-ABB0-A9885147A9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4000"/>
              <a:t>Questions 4 and 5:</a:t>
            </a:r>
            <a:br>
              <a:rPr lang="en-US" altLang="en-US" sz="4000"/>
            </a:br>
            <a:r>
              <a:rPr lang="en-US" altLang="en-US" sz="4000"/>
              <a:t>Factors Determining GDP/Capita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DA3B126E-82A8-436F-9623-32BA9398EA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43000" y="25146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/>
              <a:t>Physical Capital</a:t>
            </a:r>
          </a:p>
          <a:p>
            <a:pPr eaLnBrk="1" hangingPunct="1"/>
            <a:r>
              <a:rPr lang="en-US" altLang="en-US"/>
              <a:t>Human Capital</a:t>
            </a:r>
          </a:p>
          <a:p>
            <a:pPr eaLnBrk="1" hangingPunct="1"/>
            <a:r>
              <a:rPr lang="en-US" altLang="en-US"/>
              <a:t>Level of Technology</a:t>
            </a:r>
          </a:p>
          <a:p>
            <a:pPr eaLnBrk="1" hangingPunct="1"/>
            <a:r>
              <a:rPr lang="en-US" altLang="en-US"/>
              <a:t>Efficiency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2CCF2803-1F96-4106-8E38-5540AD671A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Question 5:</a:t>
            </a:r>
            <a:br>
              <a:rPr lang="en-US" altLang="en-US"/>
            </a:br>
            <a:r>
              <a:rPr lang="en-US" altLang="en-US"/>
              <a:t>Ethical Considerations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76BD384C-E298-49F4-8323-B9BDD11802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43000" y="23622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/>
              <a:t>Who benefits and who loses from the firm’s decision?</a:t>
            </a:r>
          </a:p>
          <a:p>
            <a:pPr eaLnBrk="1" hangingPunct="1"/>
            <a:r>
              <a:rPr lang="en-US" altLang="en-US"/>
              <a:t>Who does the firm have a responsibility to?</a:t>
            </a:r>
          </a:p>
          <a:p>
            <a:pPr eaLnBrk="1" hangingPunct="1"/>
            <a:r>
              <a:rPr lang="en-US" altLang="en-US"/>
              <a:t>What are those responsibilities?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387BF7C2-0853-44A7-949A-F99056024A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Question 1A &amp; 1B: </a:t>
            </a:r>
            <a:br>
              <a:rPr lang="en-US" altLang="en-US"/>
            </a:br>
            <a:r>
              <a:rPr lang="en-US" altLang="en-US"/>
              <a:t>Histogram 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B30EBC9E-7701-4AC5-97D4-96316DEA9F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22860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dirty="0"/>
              <a:t>See Gateway web site for Excel steps</a:t>
            </a:r>
          </a:p>
          <a:p>
            <a:pPr eaLnBrk="1" hangingPunct="1"/>
            <a:r>
              <a:rPr lang="en-US" altLang="en-US" dirty="0"/>
              <a:t>Use tools/data analysis/histogram</a:t>
            </a:r>
          </a:p>
          <a:p>
            <a:pPr eaLnBrk="1" hangingPunct="1"/>
            <a:r>
              <a:rPr lang="en-US" altLang="en-US" dirty="0"/>
              <a:t>What proportion of Country X citizens have disposable incomes &gt; $1,000 per month? Approximate answer is ok here.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463E5597-F6BF-4DCA-8B1B-DFDF90B335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Question 1C: </a:t>
            </a:r>
            <a:br>
              <a:rPr lang="en-US" altLang="en-US"/>
            </a:br>
            <a:r>
              <a:rPr lang="en-US" altLang="en-US"/>
              <a:t>Sample statistics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0B3731AD-BC07-461D-A30A-5A40A04D73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23622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/>
              <a:t>See web site for Excel steps</a:t>
            </a:r>
          </a:p>
          <a:p>
            <a:pPr eaLnBrk="1" hangingPunct="1"/>
            <a:r>
              <a:rPr lang="en-US" altLang="en-US"/>
              <a:t>Use tools/data analysis/descriptive statistics/summary statistics</a:t>
            </a:r>
          </a:p>
          <a:p>
            <a:pPr eaLnBrk="1" hangingPunct="1"/>
            <a:r>
              <a:rPr lang="en-US" altLang="en-US"/>
              <a:t>Mean: first line</a:t>
            </a:r>
          </a:p>
          <a:p>
            <a:pPr eaLnBrk="1" hangingPunct="1"/>
            <a:r>
              <a:rPr lang="en-US" altLang="en-US"/>
              <a:t>Standard deviation: fifth line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3769E09B-D913-44B3-A9DA-3FD0B0B44C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Question 1D:</a:t>
            </a:r>
            <a:br>
              <a:rPr lang="en-US" altLang="en-US"/>
            </a:br>
            <a:r>
              <a:rPr lang="en-US" altLang="en-US"/>
              <a:t>Hypothesis Testing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783183AF-3D1F-41EB-8789-6AFBB6C757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/>
              <a:t>Step 1: H</a:t>
            </a:r>
            <a:r>
              <a:rPr lang="en-US" altLang="en-US" sz="2800" b="1" baseline="-25000" dirty="0"/>
              <a:t>o</a:t>
            </a:r>
            <a:r>
              <a:rPr lang="en-US" altLang="en-US" sz="2800" dirty="0"/>
              <a:t>: Null hypothesis = Country X’s claim</a:t>
            </a:r>
          </a:p>
          <a:p>
            <a:pPr eaLnBrk="1" hangingPunct="1"/>
            <a:r>
              <a:rPr lang="en-US" altLang="en-US" sz="2800" dirty="0"/>
              <a:t>Step 2: H</a:t>
            </a:r>
            <a:r>
              <a:rPr lang="en-US" altLang="en-US" sz="2800" b="1" baseline="-25000" dirty="0"/>
              <a:t>1</a:t>
            </a:r>
            <a:r>
              <a:rPr lang="en-US" altLang="en-US" sz="2800" dirty="0"/>
              <a:t> or H</a:t>
            </a:r>
            <a:r>
              <a:rPr lang="en-US" altLang="en-US" sz="2800" b="1" baseline="-25000" dirty="0"/>
              <a:t>a</a:t>
            </a:r>
            <a:r>
              <a:rPr lang="en-US" altLang="en-US" sz="2800" dirty="0"/>
              <a:t>: Alternative hypothesis = Country Y’s claim </a:t>
            </a:r>
          </a:p>
          <a:p>
            <a:pPr eaLnBrk="1" hangingPunct="1">
              <a:lnSpc>
                <a:spcPct val="15000"/>
              </a:lnSpc>
              <a:buFont typeface="Wingdings" panose="05000000000000000000" pitchFamily="2" charset="2"/>
              <a:buNone/>
            </a:pPr>
            <a:endParaRPr lang="en-US" altLang="en-US" sz="2800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dirty="0"/>
              <a:t>	(a) If Country Y wins the debate only when the population mean is less than $1,000, H</a:t>
            </a:r>
            <a:r>
              <a:rPr lang="en-US" altLang="en-US" sz="2800" b="1" baseline="-25000" dirty="0"/>
              <a:t>1</a:t>
            </a:r>
            <a:r>
              <a:rPr lang="en-US" altLang="en-US" sz="2800" dirty="0"/>
              <a:t> should be one-tail</a:t>
            </a:r>
          </a:p>
          <a:p>
            <a:pPr eaLnBrk="1" hangingPunct="1">
              <a:lnSpc>
                <a:spcPct val="15000"/>
              </a:lnSpc>
              <a:buFont typeface="Wingdings" panose="05000000000000000000" pitchFamily="2" charset="2"/>
              <a:buNone/>
            </a:pPr>
            <a:endParaRPr lang="en-US" altLang="en-US" sz="2800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dirty="0"/>
              <a:t>	(b) Otherwise, H</a:t>
            </a:r>
            <a:r>
              <a:rPr lang="en-US" altLang="en-US" sz="2800" b="1" baseline="-25000" dirty="0"/>
              <a:t>1</a:t>
            </a:r>
            <a:r>
              <a:rPr lang="en-US" altLang="en-US" sz="2800" dirty="0"/>
              <a:t> should be two-tail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A5DD70A2-F7AB-4EBF-984C-D2E1B22335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Hypothesis Testing (continued)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DF143D5C-4D85-4283-9EFF-29F8EF21E4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0000"/>
              </a:lnSpc>
              <a:buFont typeface="Wingdings" panose="05000000000000000000" pitchFamily="2" charset="2"/>
              <a:buNone/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Step 3: Critical Value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/>
              <a:t>	(a) Determine which statistical table to use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/>
              <a:t>	(b) If  H</a:t>
            </a:r>
            <a:r>
              <a:rPr lang="en-US" altLang="en-US" sz="2800" b="1" baseline="-25000"/>
              <a:t>1</a:t>
            </a:r>
            <a:r>
              <a:rPr lang="en-US" altLang="en-US" sz="2800"/>
              <a:t> is one-tail, put .05 in tail; if H</a:t>
            </a:r>
            <a:r>
              <a:rPr lang="en-US" altLang="en-US" sz="2800" b="1" baseline="-25000"/>
              <a:t>1</a:t>
            </a:r>
            <a:r>
              <a:rPr lang="en-US" altLang="en-US" sz="2800"/>
              <a:t> is 2-tail, put .025 in each tail</a:t>
            </a:r>
          </a:p>
          <a:p>
            <a:pPr eaLnBrk="1" hangingPunct="1">
              <a:lnSpc>
                <a:spcPct val="10000"/>
              </a:lnSpc>
              <a:buFont typeface="Wingdings" panose="05000000000000000000" pitchFamily="2" charset="2"/>
              <a:buNone/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Step 4: Test Statistic = Sample Statistic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/>
              <a:t> 	(a) Use sample mean and standard deviation from Question 1c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/>
              <a:t>	(b) Use standard error of the mean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EEA5616B-FF90-4F34-8813-FCDCCACD87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Hypothesis Testing (continued)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325EDC7A-E1A2-4570-BB50-E8697670B1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0" y="23622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/>
              <a:t>Step 5: Conclusion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	(a) If sample statistic (absolute value) exceeds critical value, reject H</a:t>
            </a:r>
            <a:r>
              <a:rPr lang="en-US" altLang="en-US" b="1" baseline="-25000"/>
              <a:t>o</a:t>
            </a:r>
          </a:p>
          <a:p>
            <a:pPr eaLnBrk="1" hangingPunct="1">
              <a:lnSpc>
                <a:spcPct val="30000"/>
              </a:lnSpc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	(b) Otherwise, do not reject H</a:t>
            </a:r>
            <a:r>
              <a:rPr lang="en-US" altLang="en-US" b="1" baseline="-25000"/>
              <a:t>o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7837564A-FD88-488E-8580-31F155131E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Question 2A:</a:t>
            </a:r>
            <a:br>
              <a:rPr lang="en-US" altLang="en-US"/>
            </a:br>
            <a:r>
              <a:rPr lang="en-US" altLang="en-US"/>
              <a:t>Income Variation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BF2806E2-0CD3-46DF-A8D1-C4AFF13626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24384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/>
              <a:t>Standard deviation measures variation</a:t>
            </a:r>
          </a:p>
          <a:p>
            <a:pPr eaLnBrk="1" hangingPunct="1"/>
            <a:r>
              <a:rPr lang="en-US" altLang="en-US"/>
              <a:t>If standard deviation = 0, no variation, so each person has same income</a:t>
            </a:r>
          </a:p>
          <a:p>
            <a:pPr eaLnBrk="1" hangingPunct="1"/>
            <a:r>
              <a:rPr lang="en-US" altLang="en-US"/>
              <a:t>High standard deviation implies high variation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5BE06631-1928-4AB2-B7F8-5C0A6B1ADE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Question 2B:</a:t>
            </a:r>
            <a:br>
              <a:rPr lang="en-US" altLang="en-US"/>
            </a:br>
            <a:r>
              <a:rPr lang="en-US" altLang="en-US"/>
              <a:t>Poverty Level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ED7EBE67-BFC2-401F-BC42-6E38145B08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0" y="23622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dirty="0"/>
              <a:t>Use Z table (normal area table) </a:t>
            </a:r>
          </a:p>
          <a:p>
            <a:pPr eaLnBrk="1" hangingPunct="1"/>
            <a:r>
              <a:rPr lang="en-US" altLang="en-US" dirty="0"/>
              <a:t>Use standard deviation, NOT standard error since this is not a sampling distribution problem</a:t>
            </a:r>
          </a:p>
          <a:p>
            <a:pPr eaLnBrk="1" hangingPunct="1"/>
            <a:r>
              <a:rPr lang="en-US" altLang="en-US" dirty="0"/>
              <a:t>Question 2B has 2 calculations, one for Country X and the other for Country Y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B4E5E0BC-299A-4983-9782-17BE76BF53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Question 2B:</a:t>
            </a:r>
            <a:br>
              <a:rPr lang="en-US" altLang="en-US"/>
            </a:br>
            <a:r>
              <a:rPr lang="en-US" altLang="en-US"/>
              <a:t>Skewed Distribution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5EEF1959-37CD-4A32-B285-8B178DE74B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If mean &gt; median, distribution is skewed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Do you think mean &gt; median for income?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Use normal table only if distribution is bell shaped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Bell shaped only if symmetric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Symmetric only if not skewed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 autoUpdateAnimBg="0"/>
    </p:bldLst>
  </p:timing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178</TotalTime>
  <Words>484</Words>
  <Application>Microsoft Office PowerPoint</Application>
  <PresentationFormat>On-screen Show (4:3)</PresentationFormat>
  <Paragraphs>60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Tahoma</vt:lpstr>
      <vt:lpstr>Times New Roman</vt:lpstr>
      <vt:lpstr>Wingdings</vt:lpstr>
      <vt:lpstr>Blends</vt:lpstr>
      <vt:lpstr>Picture (32-bit)</vt:lpstr>
      <vt:lpstr>Future Super Tech Inc. Student Coaching Slides</vt:lpstr>
      <vt:lpstr>Question 1A &amp; 1B:  Histogram </vt:lpstr>
      <vt:lpstr>Question 1C:  Sample statistics</vt:lpstr>
      <vt:lpstr>Question 1D: Hypothesis Testing</vt:lpstr>
      <vt:lpstr>Hypothesis Testing (continued)</vt:lpstr>
      <vt:lpstr>Hypothesis Testing (continued)</vt:lpstr>
      <vt:lpstr>Question 2A: Income Variation</vt:lpstr>
      <vt:lpstr>Question 2B: Poverty Level</vt:lpstr>
      <vt:lpstr>Question 2B: Skewed Distribution</vt:lpstr>
      <vt:lpstr>Question 3: Hypothesis Testing</vt:lpstr>
      <vt:lpstr>Questions 4 and 5: Factors Determining GDP/Capita</vt:lpstr>
      <vt:lpstr>Question 5: Ethical Considerations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Future Super Tech Inc. Student Coaching Slides</dc:title>
  <dc:creator>Behnam</dc:creator>
  <cp:lastModifiedBy>Behnam Abrams</cp:lastModifiedBy>
  <cp:revision>2</cp:revision>
  <dcterms:created xsi:type="dcterms:W3CDTF">2003-03-08T11:33:08Z</dcterms:created>
  <dcterms:modified xsi:type="dcterms:W3CDTF">2020-10-10T00:05:26Z</dcterms:modified>
</cp:coreProperties>
</file>